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2" r:id="rId2"/>
    <p:sldId id="263" r:id="rId3"/>
    <p:sldId id="257" r:id="rId4"/>
    <p:sldId id="256" r:id="rId5"/>
    <p:sldId id="258" r:id="rId6"/>
    <p:sldId id="259" r:id="rId7"/>
    <p:sldId id="260" r:id="rId8"/>
    <p:sldId id="261" r:id="rId9"/>
    <p:sldId id="264" r:id="rId10"/>
    <p:sldId id="269" r:id="rId11"/>
    <p:sldId id="265" r:id="rId12"/>
    <p:sldId id="266" r:id="rId13"/>
    <p:sldId id="267" r:id="rId14"/>
    <p:sldId id="268" r:id="rId15"/>
  </p:sldIdLst>
  <p:sldSz cx="9144000" cy="6858000" type="screen4x3"/>
  <p:notesSz cx="6797675" cy="9928225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7EF380-18C0-4D0D-AD04-B2CD6D3C16A4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A5D97A-8AF9-40B8-82AD-65030BA22629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A5D97A-8AF9-40B8-82AD-65030BA22629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51520" y="116632"/>
            <a:ext cx="8712968" cy="1470025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AIMS OF CLIL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51520" y="1556792"/>
            <a:ext cx="8712968" cy="482453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algn="l">
              <a:buFont typeface="Arial" pitchFamily="34" charset="0"/>
              <a:buChar char="•"/>
            </a:pPr>
            <a:r>
              <a:rPr lang="it-IT" b="1" dirty="0" smtClean="0">
                <a:solidFill>
                  <a:schemeClr val="tx2"/>
                </a:solidFill>
              </a:rPr>
              <a:t>   </a:t>
            </a:r>
            <a:r>
              <a:rPr lang="it-IT" sz="7400" b="1" dirty="0" err="1" smtClean="0">
                <a:solidFill>
                  <a:schemeClr val="tx2"/>
                </a:solidFill>
              </a:rPr>
              <a:t>to</a:t>
            </a:r>
            <a:r>
              <a:rPr lang="it-IT" sz="7400" b="1" dirty="0" smtClean="0">
                <a:solidFill>
                  <a:schemeClr val="tx2"/>
                </a:solidFill>
              </a:rPr>
              <a:t> introduce </a:t>
            </a:r>
            <a:r>
              <a:rPr lang="it-IT" sz="7400" b="1" dirty="0" err="1" smtClean="0">
                <a:solidFill>
                  <a:schemeClr val="tx2"/>
                </a:solidFill>
              </a:rPr>
              <a:t>learners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to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new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concepts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by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studying</a:t>
            </a:r>
            <a:r>
              <a:rPr lang="it-IT" sz="7400" b="1" dirty="0" smtClean="0">
                <a:solidFill>
                  <a:schemeClr val="tx2"/>
                </a:solidFill>
              </a:rPr>
              <a:t> the curriculum </a:t>
            </a:r>
          </a:p>
          <a:p>
            <a:pPr algn="l"/>
            <a:r>
              <a:rPr lang="it-IT" sz="7400" b="1" dirty="0" smtClean="0">
                <a:solidFill>
                  <a:schemeClr val="tx2"/>
                </a:solidFill>
              </a:rPr>
              <a:t>   in a non-native </a:t>
            </a:r>
            <a:r>
              <a:rPr lang="it-IT" sz="7400" b="1" dirty="0" err="1" smtClean="0">
                <a:solidFill>
                  <a:schemeClr val="tx2"/>
                </a:solidFill>
              </a:rPr>
              <a:t>language</a:t>
            </a:r>
            <a:endParaRPr lang="it-IT" sz="7400" b="1" dirty="0" smtClean="0">
              <a:solidFill>
                <a:schemeClr val="tx2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to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improve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learners</a:t>
            </a:r>
            <a:r>
              <a:rPr lang="it-IT" sz="7400" b="1" dirty="0" smtClean="0">
                <a:solidFill>
                  <a:schemeClr val="tx2"/>
                </a:solidFill>
              </a:rPr>
              <a:t>’ production </a:t>
            </a:r>
            <a:r>
              <a:rPr lang="it-IT" sz="7400" b="1" dirty="0" err="1" smtClean="0">
                <a:solidFill>
                  <a:schemeClr val="tx2"/>
                </a:solidFill>
              </a:rPr>
              <a:t>of</a:t>
            </a:r>
            <a:r>
              <a:rPr lang="it-IT" sz="7400" b="1" dirty="0" smtClean="0">
                <a:solidFill>
                  <a:schemeClr val="tx2"/>
                </a:solidFill>
              </a:rPr>
              <a:t> the </a:t>
            </a:r>
            <a:r>
              <a:rPr lang="it-IT" sz="7400" b="1" dirty="0" err="1" smtClean="0">
                <a:solidFill>
                  <a:schemeClr val="tx2"/>
                </a:solidFill>
              </a:rPr>
              <a:t>language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of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curricular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</a:p>
          <a:p>
            <a:pPr algn="l"/>
            <a:r>
              <a:rPr lang="it-IT" sz="7400" b="1" dirty="0" smtClean="0">
                <a:solidFill>
                  <a:schemeClr val="tx2"/>
                </a:solidFill>
              </a:rPr>
              <a:t>   </a:t>
            </a:r>
            <a:r>
              <a:rPr lang="it-IT" sz="7400" b="1" dirty="0" err="1" smtClean="0">
                <a:solidFill>
                  <a:schemeClr val="tx2"/>
                </a:solidFill>
              </a:rPr>
              <a:t>subjects</a:t>
            </a:r>
            <a:endParaRPr lang="it-IT" sz="7400" b="1" dirty="0" smtClean="0">
              <a:solidFill>
                <a:schemeClr val="tx2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to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improve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learners</a:t>
            </a:r>
            <a:r>
              <a:rPr lang="it-IT" sz="7400" b="1" dirty="0" smtClean="0">
                <a:solidFill>
                  <a:schemeClr val="tx2"/>
                </a:solidFill>
              </a:rPr>
              <a:t>’ performance in </a:t>
            </a:r>
            <a:r>
              <a:rPr lang="it-IT" sz="7400" b="1" dirty="0" err="1" smtClean="0">
                <a:solidFill>
                  <a:schemeClr val="tx2"/>
                </a:solidFill>
              </a:rPr>
              <a:t>both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curricular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subjects</a:t>
            </a:r>
            <a:r>
              <a:rPr lang="it-IT" sz="7400" b="1" dirty="0" smtClean="0">
                <a:solidFill>
                  <a:schemeClr val="tx2"/>
                </a:solidFill>
              </a:rPr>
              <a:t> and the target </a:t>
            </a:r>
          </a:p>
          <a:p>
            <a:pPr algn="l"/>
            <a:r>
              <a:rPr lang="it-IT" sz="7400" b="1" dirty="0" smtClean="0">
                <a:solidFill>
                  <a:schemeClr val="tx2"/>
                </a:solidFill>
              </a:rPr>
              <a:t>   </a:t>
            </a:r>
            <a:r>
              <a:rPr lang="it-IT" sz="7400" b="1" dirty="0" err="1" smtClean="0">
                <a:solidFill>
                  <a:schemeClr val="tx2"/>
                </a:solidFill>
              </a:rPr>
              <a:t>language</a:t>
            </a:r>
            <a:endParaRPr lang="it-IT" sz="7400" b="1" dirty="0" smtClean="0">
              <a:solidFill>
                <a:schemeClr val="tx2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to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improve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learners</a:t>
            </a:r>
            <a:r>
              <a:rPr lang="it-IT" sz="7400" b="1" dirty="0" smtClean="0">
                <a:solidFill>
                  <a:schemeClr val="tx2"/>
                </a:solidFill>
              </a:rPr>
              <a:t>’ </a:t>
            </a:r>
            <a:r>
              <a:rPr lang="it-IT" sz="7400" b="1" dirty="0" err="1" smtClean="0">
                <a:solidFill>
                  <a:schemeClr val="tx2"/>
                </a:solidFill>
              </a:rPr>
              <a:t>self-confidence</a:t>
            </a:r>
            <a:r>
              <a:rPr lang="it-IT" sz="7400" b="1" dirty="0" smtClean="0">
                <a:solidFill>
                  <a:schemeClr val="tx2"/>
                </a:solidFill>
              </a:rPr>
              <a:t> in L2 and L1</a:t>
            </a:r>
          </a:p>
          <a:p>
            <a:pPr algn="l">
              <a:buFont typeface="Arial" pitchFamily="34" charset="0"/>
              <a:buChar char="•"/>
            </a:pP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to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provide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materials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that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develop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thinking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skills</a:t>
            </a:r>
            <a:endParaRPr lang="it-IT" sz="7400" b="1" dirty="0" smtClean="0">
              <a:solidFill>
                <a:schemeClr val="tx2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to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encourage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links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with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values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of</a:t>
            </a:r>
            <a:r>
              <a:rPr lang="it-IT" sz="7400" b="1" dirty="0" smtClean="0">
                <a:solidFill>
                  <a:schemeClr val="tx2"/>
                </a:solidFill>
              </a:rPr>
              <a:t> community and </a:t>
            </a:r>
            <a:r>
              <a:rPr lang="it-IT" sz="7400" b="1" dirty="0" err="1" smtClean="0">
                <a:solidFill>
                  <a:schemeClr val="tx2"/>
                </a:solidFill>
              </a:rPr>
              <a:t>citizenship</a:t>
            </a:r>
            <a:endParaRPr lang="it-IT" sz="7400" b="1" dirty="0" smtClean="0">
              <a:solidFill>
                <a:schemeClr val="tx2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to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make</a:t>
            </a:r>
            <a:r>
              <a:rPr lang="it-IT" sz="7400" b="1" dirty="0" smtClean="0">
                <a:solidFill>
                  <a:schemeClr val="tx2"/>
                </a:solidFill>
              </a:rPr>
              <a:t> the </a:t>
            </a:r>
            <a:r>
              <a:rPr lang="it-IT" sz="7400" b="1" dirty="0" err="1" smtClean="0">
                <a:solidFill>
                  <a:schemeClr val="tx2"/>
                </a:solidFill>
              </a:rPr>
              <a:t>curricular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subject</a:t>
            </a:r>
            <a:r>
              <a:rPr lang="it-IT" sz="7400" b="1" dirty="0" smtClean="0">
                <a:solidFill>
                  <a:schemeClr val="tx2"/>
                </a:solidFill>
              </a:rPr>
              <a:t> the </a:t>
            </a:r>
            <a:r>
              <a:rPr lang="it-IT" sz="7400" b="1" dirty="0" err="1" smtClean="0">
                <a:solidFill>
                  <a:schemeClr val="tx2"/>
                </a:solidFill>
              </a:rPr>
              <a:t>main</a:t>
            </a:r>
            <a:r>
              <a:rPr lang="it-IT" sz="7400" b="1" dirty="0" smtClean="0">
                <a:solidFill>
                  <a:schemeClr val="tx2"/>
                </a:solidFill>
              </a:rPr>
              <a:t> focus </a:t>
            </a:r>
            <a:r>
              <a:rPr lang="it-IT" sz="7400" b="1" dirty="0" err="1" smtClean="0">
                <a:solidFill>
                  <a:schemeClr val="tx2"/>
                </a:solidFill>
              </a:rPr>
              <a:t>of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classroom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materials</a:t>
            </a:r>
            <a:endParaRPr lang="it-IT" sz="7400" b="1" dirty="0" smtClean="0">
              <a:solidFill>
                <a:schemeClr val="tx2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improve</a:t>
            </a:r>
            <a:r>
              <a:rPr lang="it-IT" sz="7400" b="1" dirty="0" smtClean="0">
                <a:solidFill>
                  <a:schemeClr val="tx2"/>
                </a:solidFill>
              </a:rPr>
              <a:t> and </a:t>
            </a:r>
            <a:r>
              <a:rPr lang="it-IT" sz="7400" b="1" dirty="0" err="1" smtClean="0">
                <a:solidFill>
                  <a:schemeClr val="tx2"/>
                </a:solidFill>
              </a:rPr>
              <a:t>extend</a:t>
            </a:r>
            <a:r>
              <a:rPr lang="it-IT" sz="7400" b="1" dirty="0" smtClean="0">
                <a:solidFill>
                  <a:schemeClr val="tx2"/>
                </a:solidFill>
              </a:rPr>
              <a:t> </a:t>
            </a:r>
            <a:r>
              <a:rPr lang="it-IT" sz="7400" b="1" dirty="0" err="1" smtClean="0">
                <a:solidFill>
                  <a:schemeClr val="tx2"/>
                </a:solidFill>
              </a:rPr>
              <a:t>vocabulary</a:t>
            </a:r>
            <a:endParaRPr lang="it-IT" sz="7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it-IT" b="1" dirty="0" err="1" smtClean="0">
                <a:solidFill>
                  <a:srgbClr val="FF0000"/>
                </a:solidFill>
              </a:rPr>
              <a:t>Discussion</a:t>
            </a:r>
            <a:r>
              <a:rPr lang="it-IT" b="1" dirty="0" smtClean="0">
                <a:solidFill>
                  <a:srgbClr val="FF0000"/>
                </a:solidFill>
              </a:rPr>
              <a:t>.</a:t>
            </a:r>
            <a:br>
              <a:rPr lang="it-IT" b="1" dirty="0" smtClean="0">
                <a:solidFill>
                  <a:srgbClr val="FF0000"/>
                </a:solidFill>
              </a:rPr>
            </a:br>
            <a:r>
              <a:rPr lang="it-IT" b="1" dirty="0" err="1" smtClean="0">
                <a:solidFill>
                  <a:srgbClr val="FF0000"/>
                </a:solidFill>
              </a:rPr>
              <a:t>Think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about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these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questions</a:t>
            </a:r>
            <a:r>
              <a:rPr lang="it-IT" b="1" dirty="0" smtClean="0">
                <a:solidFill>
                  <a:srgbClr val="FF0000"/>
                </a:solidFill>
              </a:rPr>
              <a:t>.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it-IT" b="1" dirty="0" err="1" smtClean="0">
                <a:solidFill>
                  <a:schemeClr val="tx2"/>
                </a:solidFill>
              </a:rPr>
              <a:t>Which</a:t>
            </a:r>
            <a:r>
              <a:rPr lang="it-IT" b="1" dirty="0" smtClean="0">
                <a:solidFill>
                  <a:schemeClr val="tx2"/>
                </a:solidFill>
              </a:rPr>
              <a:t> 3 </a:t>
            </a:r>
            <a:r>
              <a:rPr lang="it-IT" b="1" dirty="0" err="1" smtClean="0">
                <a:solidFill>
                  <a:schemeClr val="tx2"/>
                </a:solidFill>
              </a:rPr>
              <a:t>of</a:t>
            </a:r>
            <a:r>
              <a:rPr lang="it-IT" b="1" dirty="0" smtClean="0">
                <a:solidFill>
                  <a:schemeClr val="tx2"/>
                </a:solidFill>
              </a:rPr>
              <a:t> the </a:t>
            </a:r>
            <a:r>
              <a:rPr lang="it-IT" b="1" dirty="0" err="1" smtClean="0">
                <a:solidFill>
                  <a:schemeClr val="tx2"/>
                </a:solidFill>
              </a:rPr>
              <a:t>aims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of</a:t>
            </a:r>
            <a:r>
              <a:rPr lang="it-IT" b="1" dirty="0" smtClean="0">
                <a:solidFill>
                  <a:schemeClr val="tx2"/>
                </a:solidFill>
              </a:rPr>
              <a:t> CLIL </a:t>
            </a:r>
            <a:r>
              <a:rPr lang="it-IT" b="1" dirty="0" err="1" smtClean="0">
                <a:solidFill>
                  <a:schemeClr val="tx2"/>
                </a:solidFill>
              </a:rPr>
              <a:t>that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we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mentioned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before</a:t>
            </a:r>
            <a:r>
              <a:rPr lang="it-IT" b="1" dirty="0" smtClean="0">
                <a:solidFill>
                  <a:schemeClr val="tx2"/>
                </a:solidFill>
              </a:rPr>
              <a:t> do </a:t>
            </a:r>
            <a:r>
              <a:rPr lang="it-IT" b="1" dirty="0" err="1" smtClean="0">
                <a:solidFill>
                  <a:schemeClr val="tx2"/>
                </a:solidFill>
              </a:rPr>
              <a:t>you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think</a:t>
            </a:r>
            <a:r>
              <a:rPr lang="it-IT" b="1" dirty="0" smtClean="0">
                <a:solidFill>
                  <a:schemeClr val="tx2"/>
                </a:solidFill>
              </a:rPr>
              <a:t> are the </a:t>
            </a:r>
            <a:r>
              <a:rPr lang="it-IT" b="1" dirty="0" err="1" smtClean="0">
                <a:solidFill>
                  <a:schemeClr val="tx2"/>
                </a:solidFill>
              </a:rPr>
              <a:t>most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important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for</a:t>
            </a:r>
            <a:r>
              <a:rPr lang="it-IT" b="1" dirty="0" smtClean="0">
                <a:solidFill>
                  <a:schemeClr val="tx2"/>
                </a:solidFill>
              </a:rPr>
              <a:t> CLIL?</a:t>
            </a:r>
          </a:p>
          <a:p>
            <a:pPr marL="514350" indent="-514350">
              <a:buFont typeface="+mj-lt"/>
              <a:buAutoNum type="arabicPeriod"/>
            </a:pPr>
            <a:r>
              <a:rPr lang="it-IT" b="1" dirty="0" err="1" smtClean="0">
                <a:solidFill>
                  <a:schemeClr val="tx2"/>
                </a:solidFill>
              </a:rPr>
              <a:t>Find</a:t>
            </a:r>
            <a:r>
              <a:rPr lang="it-IT" b="1" dirty="0" smtClean="0">
                <a:solidFill>
                  <a:schemeClr val="tx2"/>
                </a:solidFill>
              </a:rPr>
              <a:t> 3 or 4 </a:t>
            </a:r>
            <a:r>
              <a:rPr lang="it-IT" b="1" dirty="0" err="1" smtClean="0">
                <a:solidFill>
                  <a:schemeClr val="tx2"/>
                </a:solidFill>
              </a:rPr>
              <a:t>activities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that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your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students</a:t>
            </a:r>
            <a:r>
              <a:rPr lang="it-IT" b="1" dirty="0" smtClean="0">
                <a:solidFill>
                  <a:schemeClr val="tx2"/>
                </a:solidFill>
              </a:rPr>
              <a:t> do. Are </a:t>
            </a:r>
            <a:r>
              <a:rPr lang="it-IT" b="1" dirty="0" err="1" smtClean="0">
                <a:solidFill>
                  <a:schemeClr val="tx2"/>
                </a:solidFill>
              </a:rPr>
              <a:t>they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cognitively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demanding</a:t>
            </a:r>
            <a:r>
              <a:rPr lang="it-IT" b="1" dirty="0" smtClean="0">
                <a:solidFill>
                  <a:schemeClr val="tx2"/>
                </a:solidFill>
              </a:rPr>
              <a:t>? Do </a:t>
            </a:r>
            <a:r>
              <a:rPr lang="it-IT" b="1" dirty="0" err="1" smtClean="0">
                <a:solidFill>
                  <a:schemeClr val="tx2"/>
                </a:solidFill>
              </a:rPr>
              <a:t>they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need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support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to</a:t>
            </a:r>
            <a:r>
              <a:rPr lang="it-IT" b="1" dirty="0" smtClean="0">
                <a:solidFill>
                  <a:schemeClr val="tx2"/>
                </a:solidFill>
              </a:rPr>
              <a:t> do the </a:t>
            </a:r>
            <a:r>
              <a:rPr lang="it-IT" b="1" dirty="0" err="1" smtClean="0">
                <a:solidFill>
                  <a:schemeClr val="tx2"/>
                </a:solidFill>
              </a:rPr>
              <a:t>tasks</a:t>
            </a:r>
            <a:r>
              <a:rPr lang="it-IT" b="1" dirty="0" smtClean="0">
                <a:solidFill>
                  <a:schemeClr val="tx2"/>
                </a:solidFill>
              </a:rPr>
              <a:t> in English?</a:t>
            </a:r>
            <a:endParaRPr lang="it-IT" b="1" dirty="0">
              <a:solidFill>
                <a:schemeClr val="tx2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539552" y="5949280"/>
            <a:ext cx="2835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tx2"/>
                </a:solidFill>
              </a:rPr>
              <a:t>(</a:t>
            </a:r>
            <a:r>
              <a:rPr lang="it-IT" b="1" dirty="0" err="1" smtClean="0">
                <a:solidFill>
                  <a:schemeClr val="tx2"/>
                </a:solidFill>
              </a:rPr>
              <a:t>hand-out</a:t>
            </a:r>
            <a:r>
              <a:rPr lang="it-IT" b="1" dirty="0" smtClean="0">
                <a:solidFill>
                  <a:schemeClr val="tx2"/>
                </a:solidFill>
              </a:rPr>
              <a:t> quiz 1)</a:t>
            </a:r>
            <a:endParaRPr lang="it-IT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A CLIL TEACHER …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it-IT" b="1" dirty="0" smtClean="0">
                <a:solidFill>
                  <a:srgbClr val="FF0000"/>
                </a:solidFill>
              </a:rPr>
              <a:t>BICS</a:t>
            </a:r>
            <a:r>
              <a:rPr lang="it-IT" dirty="0" smtClean="0"/>
              <a:t>: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Can communicate using contemporary social registers 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Can adjust social and academic registers of communication according to the demands of a given context </a:t>
            </a:r>
          </a:p>
          <a:p>
            <a:pPr>
              <a:buNone/>
            </a:pPr>
            <a:r>
              <a:rPr lang="it-IT" b="1" dirty="0" smtClean="0">
                <a:solidFill>
                  <a:srgbClr val="FF0000"/>
                </a:solidFill>
              </a:rPr>
              <a:t>CALP</a:t>
            </a:r>
            <a:r>
              <a:rPr lang="it-IT" dirty="0" smtClean="0"/>
              <a:t>: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Can read subject material and theoretical texts 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Can use appropriate subject‐specific terminology and syntactic structures 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Can </a:t>
            </a:r>
            <a:r>
              <a:rPr lang="en-US" b="1" dirty="0" err="1" smtClean="0">
                <a:solidFill>
                  <a:schemeClr val="tx2"/>
                </a:solidFill>
              </a:rPr>
              <a:t>conceptualise</a:t>
            </a:r>
            <a:r>
              <a:rPr lang="en-US" b="1" dirty="0" smtClean="0">
                <a:solidFill>
                  <a:schemeClr val="tx2"/>
                </a:solidFill>
              </a:rPr>
              <a:t> using the target language </a:t>
            </a:r>
            <a:r>
              <a:rPr lang="it-IT" dirty="0" smtClean="0"/>
              <a:t>	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79512" y="520081"/>
            <a:ext cx="8784976" cy="492514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it-IT" b="1" dirty="0" err="1" smtClean="0">
                <a:solidFill>
                  <a:srgbClr val="FF0000"/>
                </a:solidFill>
              </a:rPr>
              <a:t>Language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of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classroom</a:t>
            </a:r>
            <a:r>
              <a:rPr lang="it-IT" b="1" dirty="0" smtClean="0">
                <a:solidFill>
                  <a:srgbClr val="FF0000"/>
                </a:solidFill>
              </a:rPr>
              <a:t> management</a:t>
            </a:r>
            <a:r>
              <a:rPr lang="it-IT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Can use authentic language in: 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group</a:t>
            </a:r>
            <a:r>
              <a:rPr lang="it-IT" b="1" dirty="0" smtClean="0">
                <a:solidFill>
                  <a:schemeClr val="tx2"/>
                </a:solidFill>
              </a:rPr>
              <a:t> management 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time</a:t>
            </a:r>
            <a:r>
              <a:rPr lang="it-IT" b="1" dirty="0" smtClean="0">
                <a:solidFill>
                  <a:schemeClr val="tx2"/>
                </a:solidFill>
              </a:rPr>
              <a:t> management 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classroom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noise</a:t>
            </a:r>
            <a:r>
              <a:rPr lang="it-IT" b="1" dirty="0" smtClean="0">
                <a:solidFill>
                  <a:schemeClr val="tx2"/>
                </a:solidFill>
              </a:rPr>
              <a:t> management 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giving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instructions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managing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interaction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managing</a:t>
            </a:r>
            <a:r>
              <a:rPr lang="it-IT" b="1" dirty="0" smtClean="0">
                <a:solidFill>
                  <a:schemeClr val="tx2"/>
                </a:solidFill>
              </a:rPr>
              <a:t> co‐operative work 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enhancing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communication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04867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it-IT" b="1" dirty="0" err="1" smtClean="0">
                <a:solidFill>
                  <a:srgbClr val="FF0000"/>
                </a:solidFill>
              </a:rPr>
              <a:t>Language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of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teaching</a:t>
            </a:r>
            <a:r>
              <a:rPr lang="it-IT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can use own oral language production as a tool for teaching, through 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err="1" smtClean="0">
                <a:solidFill>
                  <a:schemeClr val="tx2"/>
                </a:solidFill>
              </a:rPr>
              <a:t>varying</a:t>
            </a:r>
            <a:r>
              <a:rPr lang="it-IT" b="1" dirty="0" smtClean="0">
                <a:solidFill>
                  <a:schemeClr val="tx2"/>
                </a:solidFill>
              </a:rPr>
              <a:t>: 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registers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of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speech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cadence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</a:p>
          <a:p>
            <a:r>
              <a:rPr lang="it-IT" b="1" dirty="0" smtClean="0">
                <a:solidFill>
                  <a:schemeClr val="tx2"/>
                </a:solidFill>
              </a:rPr>
              <a:t>tone and volume 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can use teaching strategies (e.g. echoing, </a:t>
            </a:r>
            <a:r>
              <a:rPr lang="en-US" b="1" dirty="0" err="1" smtClean="0">
                <a:solidFill>
                  <a:schemeClr val="tx2"/>
                </a:solidFill>
              </a:rPr>
              <a:t>modelling</a:t>
            </a:r>
            <a:r>
              <a:rPr lang="en-US" b="1" dirty="0" smtClean="0">
                <a:solidFill>
                  <a:schemeClr val="tx2"/>
                </a:solidFill>
              </a:rPr>
              <a:t>, extension, repetition, peer‐repair) to help students in oral production </a:t>
            </a:r>
          </a:p>
          <a:p>
            <a:pPr>
              <a:buNone/>
            </a:pPr>
            <a:r>
              <a:rPr lang="it-IT" dirty="0" smtClean="0"/>
              <a:t>		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476672"/>
            <a:ext cx="8640960" cy="452596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it-IT" b="1" dirty="0" err="1" smtClean="0">
                <a:solidFill>
                  <a:srgbClr val="FF0000"/>
                </a:solidFill>
              </a:rPr>
              <a:t>Language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of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learning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activities</a:t>
            </a:r>
            <a:r>
              <a:rPr lang="it-IT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can use the target language to: 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explain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present</a:t>
            </a:r>
            <a:r>
              <a:rPr lang="it-IT" b="1" dirty="0" smtClean="0">
                <a:solidFill>
                  <a:schemeClr val="tx2"/>
                </a:solidFill>
              </a:rPr>
              <a:t> information 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give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instructions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clarify</a:t>
            </a:r>
            <a:r>
              <a:rPr lang="it-IT" b="1" dirty="0" smtClean="0">
                <a:solidFill>
                  <a:schemeClr val="tx2"/>
                </a:solidFill>
              </a:rPr>
              <a:t> and </a:t>
            </a:r>
            <a:r>
              <a:rPr lang="it-IT" b="1" dirty="0" err="1" smtClean="0">
                <a:solidFill>
                  <a:schemeClr val="tx2"/>
                </a:solidFill>
              </a:rPr>
              <a:t>check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understanding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check level of perception of difficulty</a:t>
            </a:r>
            <a:endParaRPr lang="it-IT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498774"/>
            <a:ext cx="8229600" cy="3082354"/>
          </a:xfrm>
        </p:spPr>
        <p:txBody>
          <a:bodyPr>
            <a:normAutofit/>
          </a:bodyPr>
          <a:lstStyle/>
          <a:p>
            <a:r>
              <a:rPr lang="it-IT" sz="5400" b="1" dirty="0" smtClean="0">
                <a:solidFill>
                  <a:srgbClr val="FF0000"/>
                </a:solidFill>
              </a:rPr>
              <a:t>BASIC PRINCIPLES</a:t>
            </a:r>
            <a:br>
              <a:rPr lang="it-IT" sz="5400" b="1" dirty="0" smtClean="0">
                <a:solidFill>
                  <a:srgbClr val="FF0000"/>
                </a:solidFill>
              </a:rPr>
            </a:br>
            <a:r>
              <a:rPr lang="it-IT" sz="5400" b="1" dirty="0" smtClean="0">
                <a:solidFill>
                  <a:srgbClr val="FF0000"/>
                </a:solidFill>
              </a:rPr>
              <a:t>OF CLIL</a:t>
            </a:r>
            <a:endParaRPr lang="it-IT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1470025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CLIL &amp; “THE 4 Cs”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755576" y="1916832"/>
            <a:ext cx="7560840" cy="432048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t-IT" b="1" u="sng" dirty="0" smtClean="0">
                <a:solidFill>
                  <a:schemeClr val="tx2"/>
                </a:solidFill>
              </a:rPr>
              <a:t>The 4 Cs</a:t>
            </a:r>
          </a:p>
          <a:p>
            <a:pPr algn="l"/>
            <a:r>
              <a:rPr lang="it-IT" b="1" dirty="0" err="1" smtClean="0">
                <a:solidFill>
                  <a:schemeClr val="tx2"/>
                </a:solidFill>
              </a:rPr>
              <a:t>Components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of</a:t>
            </a:r>
            <a:r>
              <a:rPr lang="it-IT" b="1" dirty="0" smtClean="0">
                <a:solidFill>
                  <a:schemeClr val="tx2"/>
                </a:solidFill>
              </a:rPr>
              <a:t> CLIL:</a:t>
            </a:r>
          </a:p>
          <a:p>
            <a:pPr algn="l">
              <a:buFont typeface="Arial" charset="0"/>
              <a:buChar char="•"/>
            </a:pPr>
            <a:r>
              <a:rPr lang="it-IT" dirty="0" smtClean="0">
                <a:solidFill>
                  <a:schemeClr val="tx2"/>
                </a:solidFill>
              </a:rPr>
              <a:t> </a:t>
            </a:r>
            <a:r>
              <a:rPr lang="it-IT" u="sng" dirty="0" err="1" smtClean="0">
                <a:solidFill>
                  <a:srgbClr val="FF0000"/>
                </a:solidFill>
              </a:rPr>
              <a:t>C</a:t>
            </a:r>
            <a:r>
              <a:rPr lang="it-IT" dirty="0" err="1" smtClean="0">
                <a:solidFill>
                  <a:schemeClr val="tx2"/>
                </a:solidFill>
              </a:rPr>
              <a:t>ontent</a:t>
            </a:r>
            <a:endParaRPr lang="it-IT" dirty="0" smtClean="0">
              <a:solidFill>
                <a:schemeClr val="tx2"/>
              </a:solidFill>
            </a:endParaRPr>
          </a:p>
          <a:p>
            <a:pPr algn="l">
              <a:buFont typeface="Arial" charset="0"/>
              <a:buChar char="•"/>
            </a:pPr>
            <a:r>
              <a:rPr lang="it-IT" dirty="0" smtClean="0">
                <a:solidFill>
                  <a:schemeClr val="tx2"/>
                </a:solidFill>
              </a:rPr>
              <a:t> </a:t>
            </a:r>
            <a:r>
              <a:rPr lang="it-IT" u="sng" dirty="0" err="1" smtClean="0">
                <a:solidFill>
                  <a:srgbClr val="FF0000"/>
                </a:solidFill>
              </a:rPr>
              <a:t>C</a:t>
            </a:r>
            <a:r>
              <a:rPr lang="it-IT" dirty="0" err="1" smtClean="0">
                <a:solidFill>
                  <a:schemeClr val="tx2"/>
                </a:solidFill>
              </a:rPr>
              <a:t>ommunication</a:t>
            </a:r>
            <a:endParaRPr lang="it-IT" dirty="0" smtClean="0">
              <a:solidFill>
                <a:schemeClr val="tx2"/>
              </a:solidFill>
            </a:endParaRPr>
          </a:p>
          <a:p>
            <a:pPr algn="l">
              <a:buFont typeface="Arial" charset="0"/>
              <a:buChar char="•"/>
            </a:pPr>
            <a:r>
              <a:rPr lang="it-IT" dirty="0" smtClean="0">
                <a:solidFill>
                  <a:schemeClr val="tx2"/>
                </a:solidFill>
              </a:rPr>
              <a:t> </a:t>
            </a:r>
            <a:r>
              <a:rPr lang="it-IT" u="sng" dirty="0" err="1" smtClean="0">
                <a:solidFill>
                  <a:srgbClr val="FF0000"/>
                </a:solidFill>
              </a:rPr>
              <a:t>C</a:t>
            </a:r>
            <a:r>
              <a:rPr lang="it-IT" dirty="0" err="1" smtClean="0">
                <a:solidFill>
                  <a:schemeClr val="tx2"/>
                </a:solidFill>
              </a:rPr>
              <a:t>ognition</a:t>
            </a:r>
            <a:endParaRPr lang="it-IT" dirty="0" smtClean="0">
              <a:solidFill>
                <a:schemeClr val="tx2"/>
              </a:solidFill>
            </a:endParaRPr>
          </a:p>
          <a:p>
            <a:pPr algn="l">
              <a:buFont typeface="Arial" charset="0"/>
              <a:buChar char="•"/>
            </a:pPr>
            <a:r>
              <a:rPr lang="it-IT" dirty="0" smtClean="0">
                <a:solidFill>
                  <a:schemeClr val="tx2"/>
                </a:solidFill>
              </a:rPr>
              <a:t> </a:t>
            </a:r>
            <a:r>
              <a:rPr lang="it-IT" u="sng" dirty="0" smtClean="0">
                <a:solidFill>
                  <a:srgbClr val="FF0000"/>
                </a:solidFill>
              </a:rPr>
              <a:t>C</a:t>
            </a:r>
            <a:r>
              <a:rPr lang="it-IT" dirty="0" smtClean="0">
                <a:solidFill>
                  <a:schemeClr val="tx2"/>
                </a:solidFill>
              </a:rPr>
              <a:t>ulture</a:t>
            </a:r>
          </a:p>
          <a:p>
            <a:pPr algn="l"/>
            <a:r>
              <a:rPr lang="it-IT" b="1" dirty="0" err="1" smtClean="0">
                <a:solidFill>
                  <a:schemeClr val="tx2"/>
                </a:solidFill>
              </a:rPr>
              <a:t>These</a:t>
            </a:r>
            <a:r>
              <a:rPr lang="it-IT" b="1" dirty="0" smtClean="0">
                <a:solidFill>
                  <a:schemeClr val="tx2"/>
                </a:solidFill>
              </a:rPr>
              <a:t> are </a:t>
            </a:r>
            <a:r>
              <a:rPr lang="it-IT" b="1" dirty="0" err="1" smtClean="0">
                <a:solidFill>
                  <a:schemeClr val="tx2"/>
                </a:solidFill>
              </a:rPr>
              <a:t>all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interrelated</a:t>
            </a:r>
            <a:endParaRPr lang="it-IT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1470025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CLIL &amp; “THE 4 Cs”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755576" y="1988840"/>
            <a:ext cx="7704856" cy="48013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ysClr val="windowText" lastClr="000000"/>
                </a:solidFill>
              </a:rPr>
              <a:t>			</a:t>
            </a:r>
            <a:r>
              <a:rPr lang="it-IT" b="1" dirty="0" err="1" smtClean="0">
                <a:solidFill>
                  <a:schemeClr val="tx2"/>
                </a:solidFill>
              </a:rPr>
              <a:t>Communication</a:t>
            </a:r>
            <a:endParaRPr lang="it-IT" b="1" dirty="0" smtClean="0">
              <a:solidFill>
                <a:schemeClr val="tx2"/>
              </a:solidFill>
            </a:endParaRPr>
          </a:p>
          <a:p>
            <a:pPr algn="ctr"/>
            <a:endParaRPr lang="it-IT" dirty="0" smtClean="0">
              <a:solidFill>
                <a:sysClr val="windowText" lastClr="000000"/>
              </a:solidFill>
            </a:endParaRPr>
          </a:p>
          <a:p>
            <a:pPr algn="ctr"/>
            <a:endParaRPr lang="it-IT" dirty="0" smtClean="0">
              <a:solidFill>
                <a:sysClr val="windowText" lastClr="000000"/>
              </a:solidFill>
            </a:endParaRPr>
          </a:p>
          <a:p>
            <a:pPr algn="ctr"/>
            <a:endParaRPr lang="it-IT" dirty="0" smtClean="0">
              <a:solidFill>
                <a:sysClr val="windowText" lastClr="000000"/>
              </a:solidFill>
            </a:endParaRPr>
          </a:p>
          <a:p>
            <a:pPr algn="ctr"/>
            <a:endParaRPr lang="it-IT" dirty="0" smtClean="0">
              <a:solidFill>
                <a:sysClr val="windowText" lastClr="000000"/>
              </a:solidFill>
            </a:endParaRPr>
          </a:p>
          <a:p>
            <a:pPr algn="ctr"/>
            <a:endParaRPr lang="it-IT" dirty="0" smtClean="0">
              <a:solidFill>
                <a:sysClr val="windowText" lastClr="000000"/>
              </a:solidFill>
            </a:endParaRPr>
          </a:p>
          <a:p>
            <a:pPr algn="ctr"/>
            <a:endParaRPr lang="it-IT" dirty="0" smtClean="0">
              <a:solidFill>
                <a:sysClr val="windowText" lastClr="000000"/>
              </a:solidFill>
            </a:endParaRPr>
          </a:p>
          <a:p>
            <a:pPr algn="ctr"/>
            <a:endParaRPr lang="it-IT" dirty="0" smtClean="0">
              <a:solidFill>
                <a:sysClr val="windowText" lastClr="000000"/>
              </a:solidFill>
            </a:endParaRPr>
          </a:p>
          <a:p>
            <a:pPr algn="ctr"/>
            <a:endParaRPr lang="it-IT" b="1" dirty="0" smtClean="0">
              <a:solidFill>
                <a:schemeClr val="tx2"/>
              </a:solidFill>
            </a:endParaRPr>
          </a:p>
          <a:p>
            <a:endParaRPr lang="it-IT" dirty="0" smtClean="0">
              <a:solidFill>
                <a:sysClr val="windowText" lastClr="000000"/>
              </a:solidFill>
            </a:endParaRPr>
          </a:p>
          <a:p>
            <a:r>
              <a:rPr lang="it-IT" dirty="0" smtClean="0">
                <a:solidFill>
                  <a:sysClr val="windowText" lastClr="000000"/>
                </a:solidFill>
              </a:rPr>
              <a:t>          </a:t>
            </a:r>
          </a:p>
          <a:p>
            <a:r>
              <a:rPr lang="it-IT" b="1" dirty="0" smtClean="0">
                <a:solidFill>
                  <a:schemeClr val="tx2"/>
                </a:solidFill>
              </a:rPr>
              <a:t>			      </a:t>
            </a:r>
            <a:r>
              <a:rPr lang="it-IT" b="1" dirty="0" err="1" smtClean="0">
                <a:solidFill>
                  <a:schemeClr val="tx2"/>
                </a:solidFill>
              </a:rPr>
              <a:t>Contexts</a:t>
            </a:r>
            <a:endParaRPr lang="it-IT" b="1" dirty="0" smtClean="0">
              <a:solidFill>
                <a:sysClr val="windowText" lastClr="000000"/>
              </a:solidFill>
            </a:endParaRPr>
          </a:p>
          <a:p>
            <a:r>
              <a:rPr lang="it-IT" b="1" dirty="0" smtClean="0">
                <a:solidFill>
                  <a:schemeClr val="tx2"/>
                </a:solidFill>
              </a:rPr>
              <a:t>     </a:t>
            </a:r>
          </a:p>
          <a:p>
            <a:r>
              <a:rPr lang="it-IT" b="1" dirty="0" smtClean="0">
                <a:solidFill>
                  <a:schemeClr val="tx2"/>
                </a:solidFill>
              </a:rPr>
              <a:t>      </a:t>
            </a:r>
            <a:r>
              <a:rPr lang="it-IT" b="1" dirty="0" err="1" smtClean="0">
                <a:solidFill>
                  <a:schemeClr val="tx2"/>
                </a:solidFill>
              </a:rPr>
              <a:t>Content</a:t>
            </a:r>
            <a:r>
              <a:rPr lang="it-IT" b="1" dirty="0" smtClean="0">
                <a:solidFill>
                  <a:schemeClr val="tx2"/>
                </a:solidFill>
              </a:rPr>
              <a:t>	</a:t>
            </a:r>
            <a:r>
              <a:rPr lang="it-IT" dirty="0" smtClean="0">
                <a:solidFill>
                  <a:sysClr val="windowText" lastClr="000000"/>
                </a:solidFill>
              </a:rPr>
              <a:t>				       </a:t>
            </a:r>
            <a:r>
              <a:rPr lang="it-IT" b="1" dirty="0" err="1" smtClean="0">
                <a:solidFill>
                  <a:schemeClr val="tx2"/>
                </a:solidFill>
              </a:rPr>
              <a:t>Cognition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smtClean="0">
                <a:solidFill>
                  <a:schemeClr val="tx2"/>
                </a:solidFill>
              </a:rPr>
              <a:t>			</a:t>
            </a:r>
            <a:endParaRPr lang="it-IT" dirty="0" smtClean="0">
              <a:solidFill>
                <a:sysClr val="windowText" lastClr="000000"/>
              </a:solidFill>
            </a:endParaRPr>
          </a:p>
          <a:p>
            <a:pPr algn="ctr"/>
            <a:endParaRPr lang="it-IT" dirty="0" smtClean="0">
              <a:solidFill>
                <a:sysClr val="windowText" lastClr="000000"/>
              </a:solidFill>
            </a:endParaRPr>
          </a:p>
          <a:p>
            <a:pPr algn="ctr"/>
            <a:endParaRPr lang="it-IT" dirty="0">
              <a:solidFill>
                <a:sysClr val="windowText" lastClr="000000"/>
              </a:solidFill>
            </a:endParaRPr>
          </a:p>
        </p:txBody>
      </p:sp>
      <p:cxnSp>
        <p:nvCxnSpPr>
          <p:cNvPr id="14" name="Connettore 1 13"/>
          <p:cNvCxnSpPr/>
          <p:nvPr/>
        </p:nvCxnSpPr>
        <p:spPr>
          <a:xfrm flipH="1">
            <a:off x="2483768" y="2348880"/>
            <a:ext cx="1800200" cy="3096344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/>
        </p:nvCxnSpPr>
        <p:spPr>
          <a:xfrm>
            <a:off x="4283968" y="2420888"/>
            <a:ext cx="2016224" cy="302433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 flipH="1">
            <a:off x="2483768" y="5445224"/>
            <a:ext cx="3816424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4" name="Rettangolo 23"/>
          <p:cNvSpPr/>
          <p:nvPr/>
        </p:nvSpPr>
        <p:spPr>
          <a:xfrm>
            <a:off x="3419872" y="3697868"/>
            <a:ext cx="172819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CULTURE</a:t>
            </a:r>
            <a:endParaRPr lang="it-IT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33" name="Connettore 2 32"/>
          <p:cNvCxnSpPr/>
          <p:nvPr/>
        </p:nvCxnSpPr>
        <p:spPr>
          <a:xfrm>
            <a:off x="2051720" y="5733256"/>
            <a:ext cx="453650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Connettore 2 33"/>
          <p:cNvCxnSpPr/>
          <p:nvPr/>
        </p:nvCxnSpPr>
        <p:spPr>
          <a:xfrm flipV="1">
            <a:off x="1907704" y="2348880"/>
            <a:ext cx="1944216" cy="324036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Connettore 2 37"/>
          <p:cNvCxnSpPr/>
          <p:nvPr/>
        </p:nvCxnSpPr>
        <p:spPr>
          <a:xfrm flipH="1" flipV="1">
            <a:off x="4716016" y="2348880"/>
            <a:ext cx="2160240" cy="316835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CONTENT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18457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it-IT" b="1" dirty="0" err="1" smtClean="0">
                <a:solidFill>
                  <a:schemeClr val="tx2"/>
                </a:solidFill>
              </a:rPr>
              <a:t>Curricular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subjects</a:t>
            </a:r>
            <a:r>
              <a:rPr lang="it-IT" b="1" dirty="0" smtClean="0">
                <a:solidFill>
                  <a:schemeClr val="tx2"/>
                </a:solidFill>
              </a:rPr>
              <a:t>: art, </a:t>
            </a:r>
            <a:r>
              <a:rPr lang="it-IT" b="1" dirty="0" err="1" smtClean="0">
                <a:solidFill>
                  <a:schemeClr val="tx2"/>
                </a:solidFill>
              </a:rPr>
              <a:t>citizenship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classics</a:t>
            </a:r>
            <a:r>
              <a:rPr lang="it-IT" b="1" dirty="0" smtClean="0">
                <a:solidFill>
                  <a:schemeClr val="tx2"/>
                </a:solidFill>
              </a:rPr>
              <a:t>, design and </a:t>
            </a:r>
            <a:r>
              <a:rPr lang="it-IT" b="1" dirty="0" err="1" smtClean="0">
                <a:solidFill>
                  <a:schemeClr val="tx2"/>
                </a:solidFill>
              </a:rPr>
              <a:t>technology</a:t>
            </a:r>
            <a:r>
              <a:rPr lang="it-IT" b="1" dirty="0" smtClean="0">
                <a:solidFill>
                  <a:schemeClr val="tx2"/>
                </a:solidFill>
              </a:rPr>
              <a:t> (DT), </a:t>
            </a:r>
            <a:r>
              <a:rPr lang="it-IT" b="1" dirty="0" err="1" smtClean="0">
                <a:solidFill>
                  <a:schemeClr val="tx2"/>
                </a:solidFill>
              </a:rPr>
              <a:t>economics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environmental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studies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geography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history</a:t>
            </a:r>
            <a:r>
              <a:rPr lang="it-IT" b="1" dirty="0" smtClean="0">
                <a:solidFill>
                  <a:schemeClr val="tx2"/>
                </a:solidFill>
              </a:rPr>
              <a:t>, information and </a:t>
            </a:r>
            <a:r>
              <a:rPr lang="it-IT" b="1" dirty="0" err="1" smtClean="0">
                <a:solidFill>
                  <a:schemeClr val="tx2"/>
                </a:solidFill>
              </a:rPr>
              <a:t>communication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technology</a:t>
            </a:r>
            <a:r>
              <a:rPr lang="it-IT" b="1" dirty="0" smtClean="0">
                <a:solidFill>
                  <a:schemeClr val="tx2"/>
                </a:solidFill>
              </a:rPr>
              <a:t> (ICT), </a:t>
            </a:r>
            <a:r>
              <a:rPr lang="it-IT" b="1" dirty="0" err="1" smtClean="0">
                <a:solidFill>
                  <a:schemeClr val="tx2"/>
                </a:solidFill>
              </a:rPr>
              <a:t>literacy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mathematics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music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physical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education</a:t>
            </a:r>
            <a:r>
              <a:rPr lang="it-IT" b="1" dirty="0" smtClean="0">
                <a:solidFill>
                  <a:schemeClr val="tx2"/>
                </a:solidFill>
              </a:rPr>
              <a:t> (PE), </a:t>
            </a:r>
            <a:r>
              <a:rPr lang="it-IT" b="1" dirty="0" err="1" smtClean="0">
                <a:solidFill>
                  <a:schemeClr val="tx2"/>
                </a:solidFill>
              </a:rPr>
              <a:t>philosophy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politics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religious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studies</a:t>
            </a:r>
            <a:r>
              <a:rPr lang="it-IT" b="1" dirty="0" smtClean="0">
                <a:solidFill>
                  <a:schemeClr val="tx2"/>
                </a:solidFill>
              </a:rPr>
              <a:t> (RD), science, social science and </a:t>
            </a:r>
            <a:r>
              <a:rPr lang="it-IT" b="1" dirty="0" err="1" smtClean="0">
                <a:solidFill>
                  <a:schemeClr val="tx2"/>
                </a:solidFill>
              </a:rPr>
              <a:t>technology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err="1" smtClean="0">
                <a:solidFill>
                  <a:schemeClr val="tx2"/>
                </a:solidFill>
              </a:rPr>
              <a:t>Teachers</a:t>
            </a:r>
            <a:r>
              <a:rPr lang="it-IT" b="1" dirty="0" smtClean="0">
                <a:solidFill>
                  <a:schemeClr val="tx2"/>
                </a:solidFill>
              </a:rPr>
              <a:t> can </a:t>
            </a:r>
            <a:r>
              <a:rPr lang="it-IT" b="1" dirty="0" err="1" smtClean="0">
                <a:solidFill>
                  <a:schemeClr val="tx2"/>
                </a:solidFill>
              </a:rPr>
              <a:t>develop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cross-curricular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links</a:t>
            </a:r>
            <a:r>
              <a:rPr lang="it-IT" b="1" dirty="0" smtClean="0">
                <a:solidFill>
                  <a:schemeClr val="tx2"/>
                </a:solidFill>
              </a:rPr>
              <a:t>: e.g. </a:t>
            </a:r>
            <a:r>
              <a:rPr lang="it-IT" b="1" dirty="0" err="1" smtClean="0">
                <a:solidFill>
                  <a:schemeClr val="tx2"/>
                </a:solidFill>
              </a:rPr>
              <a:t>study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history</a:t>
            </a:r>
            <a:r>
              <a:rPr lang="it-IT" b="1" dirty="0" smtClean="0">
                <a:solidFill>
                  <a:schemeClr val="tx2"/>
                </a:solidFill>
              </a:rPr>
              <a:t>, art and </a:t>
            </a:r>
            <a:r>
              <a:rPr lang="it-IT" b="1" dirty="0" err="1" smtClean="0">
                <a:solidFill>
                  <a:schemeClr val="tx2"/>
                </a:solidFill>
              </a:rPr>
              <a:t>geography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of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an</a:t>
            </a:r>
            <a:r>
              <a:rPr lang="it-IT" b="1" dirty="0" smtClean="0">
                <a:solidFill>
                  <a:schemeClr val="tx2"/>
                </a:solidFill>
              </a:rPr>
              <a:t> area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Need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to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analyze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it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to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find</a:t>
            </a:r>
            <a:r>
              <a:rPr lang="it-IT" b="1" dirty="0" smtClean="0">
                <a:solidFill>
                  <a:schemeClr val="tx2"/>
                </a:solidFill>
              </a:rPr>
              <a:t> out </a:t>
            </a:r>
            <a:r>
              <a:rPr lang="it-IT" b="1" dirty="0" err="1" smtClean="0">
                <a:solidFill>
                  <a:schemeClr val="tx2"/>
                </a:solidFill>
              </a:rPr>
              <a:t>language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demands</a:t>
            </a:r>
            <a:r>
              <a:rPr lang="it-IT" b="1" dirty="0" smtClean="0">
                <a:solidFill>
                  <a:schemeClr val="tx2"/>
                </a:solidFill>
              </a:rPr>
              <a:t> and </a:t>
            </a:r>
            <a:r>
              <a:rPr lang="it-IT" b="1" dirty="0" err="1" smtClean="0">
                <a:solidFill>
                  <a:schemeClr val="tx2"/>
                </a:solidFill>
              </a:rPr>
              <a:t>to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present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it</a:t>
            </a:r>
            <a:r>
              <a:rPr lang="it-IT" b="1" dirty="0" smtClean="0">
                <a:solidFill>
                  <a:schemeClr val="tx2"/>
                </a:solidFill>
              </a:rPr>
              <a:t> in </a:t>
            </a:r>
            <a:r>
              <a:rPr lang="it-IT" b="1" dirty="0" err="1" smtClean="0">
                <a:solidFill>
                  <a:schemeClr val="tx2"/>
                </a:solidFill>
              </a:rPr>
              <a:t>an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understandable</a:t>
            </a:r>
            <a:r>
              <a:rPr lang="it-IT" b="1" dirty="0" smtClean="0">
                <a:solidFill>
                  <a:schemeClr val="tx2"/>
                </a:solidFill>
              </a:rPr>
              <a:t> way</a:t>
            </a:r>
            <a:endParaRPr lang="it-IT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784976" cy="1143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t-IT" b="1" dirty="0" err="1" smtClean="0">
                <a:solidFill>
                  <a:srgbClr val="FF0000"/>
                </a:solidFill>
              </a:rPr>
              <a:t>Communication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61662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it-IT" b="1" dirty="0" err="1" smtClean="0">
                <a:solidFill>
                  <a:schemeClr val="tx2"/>
                </a:solidFill>
              </a:rPr>
              <a:t>Learners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must</a:t>
            </a:r>
            <a:r>
              <a:rPr lang="it-IT" b="1" dirty="0" smtClean="0">
                <a:solidFill>
                  <a:schemeClr val="tx2"/>
                </a:solidFill>
              </a:rPr>
              <a:t> produce </a:t>
            </a:r>
            <a:r>
              <a:rPr lang="it-IT" b="1" dirty="0" err="1" smtClean="0">
                <a:solidFill>
                  <a:schemeClr val="tx2"/>
                </a:solidFill>
              </a:rPr>
              <a:t>subject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language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orally</a:t>
            </a:r>
            <a:r>
              <a:rPr lang="it-IT" b="1" dirty="0" smtClean="0">
                <a:solidFill>
                  <a:schemeClr val="tx2"/>
                </a:solidFill>
              </a:rPr>
              <a:t> and in </a:t>
            </a:r>
            <a:r>
              <a:rPr lang="it-IT" b="1" dirty="0" err="1" smtClean="0">
                <a:solidFill>
                  <a:schemeClr val="tx2"/>
                </a:solidFill>
              </a:rPr>
              <a:t>written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form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err="1" smtClean="0">
                <a:solidFill>
                  <a:schemeClr val="tx2"/>
                </a:solidFill>
              </a:rPr>
              <a:t>Encourage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participation</a:t>
            </a:r>
            <a:r>
              <a:rPr lang="it-IT" b="1" dirty="0" smtClean="0">
                <a:solidFill>
                  <a:schemeClr val="tx2"/>
                </a:solidFill>
              </a:rPr>
              <a:t> in </a:t>
            </a:r>
            <a:r>
              <a:rPr lang="it-IT" b="1" dirty="0" err="1" smtClean="0">
                <a:solidFill>
                  <a:schemeClr val="tx2"/>
                </a:solidFill>
              </a:rPr>
              <a:t>meaningful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interaction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err="1" smtClean="0">
                <a:solidFill>
                  <a:schemeClr val="tx2"/>
                </a:solidFill>
              </a:rPr>
              <a:t>Increase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student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talking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time</a:t>
            </a:r>
            <a:r>
              <a:rPr lang="it-IT" b="1" dirty="0" smtClean="0">
                <a:solidFill>
                  <a:schemeClr val="tx2"/>
                </a:solidFill>
              </a:rPr>
              <a:t> (STT) and </a:t>
            </a:r>
            <a:r>
              <a:rPr lang="it-IT" b="1" dirty="0" err="1" smtClean="0">
                <a:solidFill>
                  <a:schemeClr val="tx2"/>
                </a:solidFill>
              </a:rPr>
              <a:t>decrease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teacher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talking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time</a:t>
            </a:r>
            <a:r>
              <a:rPr lang="it-IT" b="1" dirty="0" smtClean="0">
                <a:solidFill>
                  <a:schemeClr val="tx2"/>
                </a:solidFill>
              </a:rPr>
              <a:t> (TTT)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Encourage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self-evaluation</a:t>
            </a:r>
            <a:r>
              <a:rPr lang="it-IT" b="1" dirty="0" smtClean="0">
                <a:solidFill>
                  <a:schemeClr val="tx2"/>
                </a:solidFill>
              </a:rPr>
              <a:t> and </a:t>
            </a:r>
            <a:r>
              <a:rPr lang="it-IT" b="1" dirty="0" err="1" smtClean="0">
                <a:solidFill>
                  <a:schemeClr val="tx2"/>
                </a:solidFill>
              </a:rPr>
              <a:t>peer</a:t>
            </a:r>
            <a:r>
              <a:rPr lang="it-IT" b="1" dirty="0" smtClean="0">
                <a:solidFill>
                  <a:schemeClr val="tx2"/>
                </a:solidFill>
              </a:rPr>
              <a:t> and </a:t>
            </a:r>
            <a:r>
              <a:rPr lang="it-IT" b="1" dirty="0" err="1" smtClean="0">
                <a:solidFill>
                  <a:schemeClr val="tx2"/>
                </a:solidFill>
              </a:rPr>
              <a:t>group</a:t>
            </a:r>
            <a:r>
              <a:rPr lang="it-IT" b="1" dirty="0" smtClean="0">
                <a:solidFill>
                  <a:schemeClr val="tx2"/>
                </a:solidFill>
              </a:rPr>
              <a:t> feedback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Producing</a:t>
            </a:r>
            <a:r>
              <a:rPr lang="it-IT" b="1" dirty="0" smtClean="0">
                <a:solidFill>
                  <a:schemeClr val="tx2"/>
                </a:solidFill>
              </a:rPr>
              <a:t> target </a:t>
            </a:r>
            <a:r>
              <a:rPr lang="it-IT" b="1" dirty="0" err="1" smtClean="0">
                <a:solidFill>
                  <a:schemeClr val="tx2"/>
                </a:solidFill>
              </a:rPr>
              <a:t>language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while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studying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curricular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subjects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shows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that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subject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knowledge</a:t>
            </a:r>
            <a:r>
              <a:rPr lang="it-IT" b="1" dirty="0" smtClean="0">
                <a:solidFill>
                  <a:schemeClr val="tx2"/>
                </a:solidFill>
              </a:rPr>
              <a:t> and </a:t>
            </a:r>
            <a:r>
              <a:rPr lang="it-IT" b="1" dirty="0" err="1" smtClean="0">
                <a:solidFill>
                  <a:schemeClr val="tx2"/>
                </a:solidFill>
              </a:rPr>
              <a:t>language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skills</a:t>
            </a:r>
            <a:r>
              <a:rPr lang="it-IT" b="1" dirty="0" smtClean="0">
                <a:solidFill>
                  <a:schemeClr val="tx2"/>
                </a:solidFill>
              </a:rPr>
              <a:t> are </a:t>
            </a:r>
            <a:r>
              <a:rPr lang="it-IT" b="1" dirty="0" err="1" smtClean="0">
                <a:solidFill>
                  <a:schemeClr val="tx2"/>
                </a:solidFill>
              </a:rPr>
              <a:t>integrated</a:t>
            </a:r>
            <a:endParaRPr lang="it-IT" b="1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it-IT" b="1" dirty="0" smtClean="0">
                <a:solidFill>
                  <a:srgbClr val="FF0000"/>
                </a:solidFill>
              </a:rPr>
              <a:t>“</a:t>
            </a:r>
            <a:r>
              <a:rPr lang="it-IT" b="1" dirty="0" err="1" smtClean="0">
                <a:solidFill>
                  <a:srgbClr val="FF0000"/>
                </a:solidFill>
              </a:rPr>
              <a:t>By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using</a:t>
            </a:r>
            <a:r>
              <a:rPr lang="it-IT" b="1" dirty="0" smtClean="0">
                <a:solidFill>
                  <a:srgbClr val="FF0000"/>
                </a:solidFill>
              </a:rPr>
              <a:t> the </a:t>
            </a:r>
            <a:r>
              <a:rPr lang="it-IT" b="1" dirty="0" err="1" smtClean="0">
                <a:solidFill>
                  <a:srgbClr val="FF0000"/>
                </a:solidFill>
              </a:rPr>
              <a:t>language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for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learning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content</a:t>
            </a:r>
            <a:r>
              <a:rPr lang="it-IT" b="1" dirty="0" smtClean="0">
                <a:solidFill>
                  <a:srgbClr val="FF0000"/>
                </a:solidFill>
              </a:rPr>
              <a:t>, </a:t>
            </a:r>
            <a:r>
              <a:rPr lang="it-IT" b="1" dirty="0" err="1" smtClean="0">
                <a:solidFill>
                  <a:srgbClr val="FF0000"/>
                </a:solidFill>
              </a:rPr>
              <a:t>communication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becomes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meaningful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because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language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is</a:t>
            </a:r>
            <a:r>
              <a:rPr lang="it-IT" b="1" dirty="0" smtClean="0">
                <a:solidFill>
                  <a:srgbClr val="FF0000"/>
                </a:solidFill>
              </a:rPr>
              <a:t> a </a:t>
            </a:r>
            <a:r>
              <a:rPr lang="it-IT" b="1" dirty="0" err="1" smtClean="0">
                <a:solidFill>
                  <a:srgbClr val="FF0000"/>
                </a:solidFill>
              </a:rPr>
              <a:t>tool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for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communication</a:t>
            </a:r>
            <a:r>
              <a:rPr lang="it-IT" b="1" dirty="0" smtClean="0">
                <a:solidFill>
                  <a:srgbClr val="FF0000"/>
                </a:solidFill>
              </a:rPr>
              <a:t>, </a:t>
            </a:r>
            <a:r>
              <a:rPr lang="it-IT" b="1" dirty="0" err="1" smtClean="0">
                <a:solidFill>
                  <a:srgbClr val="FF0000"/>
                </a:solidFill>
              </a:rPr>
              <a:t>not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an</a:t>
            </a:r>
            <a:r>
              <a:rPr lang="it-IT" b="1" dirty="0" smtClean="0">
                <a:solidFill>
                  <a:srgbClr val="FF0000"/>
                </a:solidFill>
              </a:rPr>
              <a:t> end in </a:t>
            </a:r>
            <a:r>
              <a:rPr lang="it-IT" b="1" dirty="0" err="1" smtClean="0">
                <a:solidFill>
                  <a:srgbClr val="FF0000"/>
                </a:solidFill>
              </a:rPr>
              <a:t>itself</a:t>
            </a:r>
            <a:r>
              <a:rPr lang="it-IT" b="1" dirty="0" smtClean="0">
                <a:solidFill>
                  <a:srgbClr val="FF0000"/>
                </a:solidFill>
              </a:rPr>
              <a:t>.”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sz="2400" dirty="0" smtClean="0">
                <a:solidFill>
                  <a:srgbClr val="FF0000"/>
                </a:solidFill>
              </a:rPr>
              <a:t>(</a:t>
            </a:r>
            <a:r>
              <a:rPr lang="it-IT" sz="2400" dirty="0" err="1" smtClean="0">
                <a:solidFill>
                  <a:srgbClr val="FF0000"/>
                </a:solidFill>
              </a:rPr>
              <a:t>Pérez-Vidal</a:t>
            </a:r>
            <a:r>
              <a:rPr lang="it-IT" sz="2400" dirty="0" smtClean="0">
                <a:solidFill>
                  <a:srgbClr val="FF0000"/>
                </a:solidFill>
              </a:rPr>
              <a:t>, 2009)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COGNITION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it-IT" b="1" dirty="0" smtClean="0">
                <a:solidFill>
                  <a:schemeClr val="tx2"/>
                </a:solidFill>
              </a:rPr>
              <a:t>CLIL </a:t>
            </a:r>
            <a:r>
              <a:rPr lang="it-IT" b="1" dirty="0" err="1" smtClean="0">
                <a:solidFill>
                  <a:schemeClr val="tx2"/>
                </a:solidFill>
              </a:rPr>
              <a:t>promotes</a:t>
            </a:r>
            <a:r>
              <a:rPr lang="it-IT" b="1" dirty="0" smtClean="0">
                <a:solidFill>
                  <a:schemeClr val="tx2"/>
                </a:solidFill>
              </a:rPr>
              <a:t> cognitive, or </a:t>
            </a:r>
            <a:r>
              <a:rPr lang="it-IT" b="1" dirty="0" err="1" smtClean="0">
                <a:solidFill>
                  <a:schemeClr val="tx2"/>
                </a:solidFill>
              </a:rPr>
              <a:t>thinking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skills</a:t>
            </a:r>
            <a:r>
              <a:rPr lang="it-IT" b="1" dirty="0" smtClean="0">
                <a:solidFill>
                  <a:schemeClr val="tx2"/>
                </a:solidFill>
              </a:rPr>
              <a:t> and </a:t>
            </a:r>
            <a:r>
              <a:rPr lang="it-IT" b="1" dirty="0" err="1" smtClean="0">
                <a:solidFill>
                  <a:schemeClr val="tx2"/>
                </a:solidFill>
              </a:rPr>
              <a:t>this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challenges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learners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err="1" smtClean="0">
                <a:solidFill>
                  <a:schemeClr val="tx2"/>
                </a:solidFill>
              </a:rPr>
              <a:t>Must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develop</a:t>
            </a:r>
            <a:r>
              <a:rPr lang="it-IT" b="1" dirty="0" smtClean="0">
                <a:solidFill>
                  <a:schemeClr val="tx2"/>
                </a:solidFill>
              </a:rPr>
              <a:t> cognitive </a:t>
            </a:r>
            <a:r>
              <a:rPr lang="it-IT" b="1" dirty="0" err="1" smtClean="0">
                <a:solidFill>
                  <a:schemeClr val="tx2"/>
                </a:solidFill>
              </a:rPr>
              <a:t>skills</a:t>
            </a:r>
            <a:r>
              <a:rPr lang="it-IT" b="1" dirty="0" smtClean="0">
                <a:solidFill>
                  <a:schemeClr val="tx2"/>
                </a:solidFill>
              </a:rPr>
              <a:t> in </a:t>
            </a:r>
            <a:r>
              <a:rPr lang="it-IT" b="1" dirty="0" err="1" smtClean="0">
                <a:solidFill>
                  <a:schemeClr val="tx2"/>
                </a:solidFill>
              </a:rPr>
              <a:t>order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for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learners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to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study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curricular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subjects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err="1" smtClean="0">
                <a:solidFill>
                  <a:schemeClr val="tx2"/>
                </a:solidFill>
              </a:rPr>
              <a:t>Good</a:t>
            </a:r>
            <a:r>
              <a:rPr lang="it-IT" b="1" dirty="0" smtClean="0">
                <a:solidFill>
                  <a:schemeClr val="tx2"/>
                </a:solidFill>
              </a:rPr>
              <a:t> CLIL </a:t>
            </a:r>
            <a:r>
              <a:rPr lang="it-IT" b="1" dirty="0" err="1" smtClean="0">
                <a:solidFill>
                  <a:schemeClr val="tx2"/>
                </a:solidFill>
              </a:rPr>
              <a:t>practice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is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driven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by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cognition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smtClean="0">
                <a:solidFill>
                  <a:schemeClr val="tx2"/>
                </a:solidFill>
              </a:rPr>
              <a:t>Cognitive </a:t>
            </a:r>
            <a:r>
              <a:rPr lang="it-IT" b="1" dirty="0" err="1" smtClean="0">
                <a:solidFill>
                  <a:schemeClr val="tx2"/>
                </a:solidFill>
              </a:rPr>
              <a:t>skills</a:t>
            </a:r>
            <a:r>
              <a:rPr lang="it-IT" b="1" dirty="0" smtClean="0">
                <a:solidFill>
                  <a:schemeClr val="tx2"/>
                </a:solidFill>
              </a:rPr>
              <a:t>: creative </a:t>
            </a:r>
            <a:r>
              <a:rPr lang="it-IT" b="1" dirty="0" err="1" smtClean="0">
                <a:solidFill>
                  <a:schemeClr val="tx2"/>
                </a:solidFill>
              </a:rPr>
              <a:t>thinking</a:t>
            </a:r>
            <a:r>
              <a:rPr lang="it-IT" b="1" dirty="0" smtClean="0">
                <a:solidFill>
                  <a:schemeClr val="tx2"/>
                </a:solidFill>
              </a:rPr>
              <a:t> and </a:t>
            </a:r>
            <a:r>
              <a:rPr lang="it-IT" b="1" dirty="0" err="1" smtClean="0">
                <a:solidFill>
                  <a:schemeClr val="tx2"/>
                </a:solidFill>
              </a:rPr>
              <a:t>evaluating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err="1" smtClean="0">
                <a:solidFill>
                  <a:schemeClr val="tx2"/>
                </a:solidFill>
              </a:rPr>
              <a:t>Must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analyze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thinking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processes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to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find</a:t>
            </a:r>
            <a:r>
              <a:rPr lang="it-IT" b="1" dirty="0" smtClean="0">
                <a:solidFill>
                  <a:schemeClr val="tx2"/>
                </a:solidFill>
              </a:rPr>
              <a:t> out the </a:t>
            </a:r>
            <a:r>
              <a:rPr lang="it-IT" b="1" dirty="0" err="1" smtClean="0">
                <a:solidFill>
                  <a:schemeClr val="tx2"/>
                </a:solidFill>
              </a:rPr>
              <a:t>language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demands</a:t>
            </a:r>
            <a:r>
              <a:rPr lang="it-IT" b="1" dirty="0" smtClean="0">
                <a:solidFill>
                  <a:schemeClr val="tx2"/>
                </a:solidFill>
              </a:rPr>
              <a:t> and </a:t>
            </a:r>
            <a:r>
              <a:rPr lang="it-IT" b="1" dirty="0" err="1" smtClean="0">
                <a:solidFill>
                  <a:schemeClr val="tx2"/>
                </a:solidFill>
              </a:rPr>
              <a:t>to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teach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learners</a:t>
            </a:r>
            <a:r>
              <a:rPr lang="it-IT" b="1" dirty="0" smtClean="0">
                <a:solidFill>
                  <a:schemeClr val="tx2"/>
                </a:solidFill>
              </a:rPr>
              <a:t> the </a:t>
            </a:r>
            <a:r>
              <a:rPr lang="it-IT" b="1" dirty="0" err="1" smtClean="0">
                <a:solidFill>
                  <a:schemeClr val="tx2"/>
                </a:solidFill>
              </a:rPr>
              <a:t>language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they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need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to</a:t>
            </a:r>
            <a:r>
              <a:rPr lang="it-IT" b="1" dirty="0" smtClean="0">
                <a:solidFill>
                  <a:schemeClr val="tx2"/>
                </a:solidFill>
              </a:rPr>
              <a:t> express </a:t>
            </a:r>
            <a:r>
              <a:rPr lang="it-IT" b="1" dirty="0" err="1" smtClean="0">
                <a:solidFill>
                  <a:schemeClr val="tx2"/>
                </a:solidFill>
              </a:rPr>
              <a:t>their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thoughts</a:t>
            </a:r>
            <a:r>
              <a:rPr lang="it-IT" b="1" dirty="0" smtClean="0">
                <a:solidFill>
                  <a:schemeClr val="tx2"/>
                </a:solidFill>
              </a:rPr>
              <a:t> and </a:t>
            </a:r>
            <a:r>
              <a:rPr lang="it-IT" b="1" dirty="0" err="1" smtClean="0">
                <a:solidFill>
                  <a:schemeClr val="tx2"/>
                </a:solidFill>
              </a:rPr>
              <a:t>ideas</a:t>
            </a:r>
            <a:endParaRPr lang="it-IT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CULTURE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25658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it-IT" b="1" dirty="0" smtClean="0">
                <a:solidFill>
                  <a:schemeClr val="tx2"/>
                </a:solidFill>
              </a:rPr>
              <a:t>Culture, </a:t>
            </a:r>
            <a:r>
              <a:rPr lang="it-IT" b="1" dirty="0" err="1" smtClean="0">
                <a:solidFill>
                  <a:schemeClr val="tx2"/>
                </a:solidFill>
              </a:rPr>
              <a:t>understanding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ourselves</a:t>
            </a:r>
            <a:r>
              <a:rPr lang="it-IT" b="1" dirty="0" smtClean="0">
                <a:solidFill>
                  <a:schemeClr val="tx2"/>
                </a:solidFill>
              </a:rPr>
              <a:t> and </a:t>
            </a:r>
            <a:r>
              <a:rPr lang="it-IT" b="1" dirty="0" err="1" smtClean="0">
                <a:solidFill>
                  <a:schemeClr val="tx2"/>
                </a:solidFill>
              </a:rPr>
              <a:t>other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cultures</a:t>
            </a:r>
            <a:r>
              <a:rPr lang="it-IT" b="1" dirty="0" smtClean="0">
                <a:solidFill>
                  <a:schemeClr val="tx2"/>
                </a:solidFill>
              </a:rPr>
              <a:t>: </a:t>
            </a:r>
            <a:r>
              <a:rPr lang="it-IT" b="1" dirty="0" err="1" smtClean="0">
                <a:solidFill>
                  <a:schemeClr val="tx2"/>
                </a:solidFill>
              </a:rPr>
              <a:t>important</a:t>
            </a:r>
            <a:r>
              <a:rPr lang="it-IT" b="1" dirty="0" smtClean="0">
                <a:solidFill>
                  <a:schemeClr val="tx2"/>
                </a:solidFill>
              </a:rPr>
              <a:t> part </a:t>
            </a:r>
            <a:r>
              <a:rPr lang="it-IT" b="1" dirty="0" err="1" smtClean="0">
                <a:solidFill>
                  <a:schemeClr val="tx2"/>
                </a:solidFill>
              </a:rPr>
              <a:t>of</a:t>
            </a:r>
            <a:r>
              <a:rPr lang="it-IT" b="1" dirty="0" smtClean="0">
                <a:solidFill>
                  <a:schemeClr val="tx2"/>
                </a:solidFill>
              </a:rPr>
              <a:t> CLIL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Learners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might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have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to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communicate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with</a:t>
            </a:r>
            <a:r>
              <a:rPr lang="it-IT" b="1" dirty="0" smtClean="0">
                <a:solidFill>
                  <a:schemeClr val="tx2"/>
                </a:solidFill>
              </a:rPr>
              <a:t> people </a:t>
            </a:r>
            <a:r>
              <a:rPr lang="it-IT" b="1" dirty="0" err="1" smtClean="0">
                <a:solidFill>
                  <a:schemeClr val="tx2"/>
                </a:solidFill>
              </a:rPr>
              <a:t>who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have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different</a:t>
            </a:r>
            <a:r>
              <a:rPr lang="it-IT" b="1" dirty="0" smtClean="0">
                <a:solidFill>
                  <a:schemeClr val="tx2"/>
                </a:solidFill>
              </a:rPr>
              <a:t> social and cultural </a:t>
            </a:r>
            <a:r>
              <a:rPr lang="it-IT" b="1" dirty="0" err="1" smtClean="0">
                <a:solidFill>
                  <a:schemeClr val="tx2"/>
                </a:solidFill>
              </a:rPr>
              <a:t>backgrounds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as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well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as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different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languages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smtClean="0">
                <a:solidFill>
                  <a:schemeClr val="tx2"/>
                </a:solidFill>
              </a:rPr>
              <a:t>So </a:t>
            </a:r>
            <a:r>
              <a:rPr lang="it-IT" b="1" dirty="0" err="1" smtClean="0">
                <a:solidFill>
                  <a:schemeClr val="tx2"/>
                </a:solidFill>
              </a:rPr>
              <a:t>they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need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knowledge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of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other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regions</a:t>
            </a:r>
            <a:r>
              <a:rPr lang="it-IT" b="1" dirty="0" smtClean="0">
                <a:solidFill>
                  <a:schemeClr val="tx2"/>
                </a:solidFill>
              </a:rPr>
              <a:t> or </a:t>
            </a:r>
            <a:r>
              <a:rPr lang="it-IT" b="1" dirty="0" err="1" smtClean="0">
                <a:solidFill>
                  <a:schemeClr val="tx2"/>
                </a:solidFill>
              </a:rPr>
              <a:t>countries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err="1" smtClean="0">
                <a:solidFill>
                  <a:schemeClr val="tx2"/>
                </a:solidFill>
              </a:rPr>
              <a:t>Develop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learners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with</a:t>
            </a:r>
            <a:r>
              <a:rPr lang="it-IT" b="1" dirty="0" smtClean="0">
                <a:solidFill>
                  <a:schemeClr val="tx2"/>
                </a:solidFill>
              </a:rPr>
              <a:t> positive </a:t>
            </a:r>
            <a:r>
              <a:rPr lang="it-IT" b="1" dirty="0" err="1" smtClean="0">
                <a:solidFill>
                  <a:schemeClr val="tx2"/>
                </a:solidFill>
              </a:rPr>
              <a:t>attitudes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who</a:t>
            </a:r>
            <a:r>
              <a:rPr lang="it-IT" b="1" dirty="0" smtClean="0">
                <a:solidFill>
                  <a:schemeClr val="tx2"/>
                </a:solidFill>
              </a:rPr>
              <a:t> are </a:t>
            </a:r>
            <a:r>
              <a:rPr lang="it-IT" b="1" dirty="0" err="1" smtClean="0">
                <a:solidFill>
                  <a:schemeClr val="tx2"/>
                </a:solidFill>
              </a:rPr>
              <a:t>aware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of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responsibilities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of</a:t>
            </a:r>
            <a:r>
              <a:rPr lang="it-IT" b="1" dirty="0" smtClean="0">
                <a:solidFill>
                  <a:schemeClr val="tx2"/>
                </a:solidFill>
              </a:rPr>
              <a:t> global and </a:t>
            </a:r>
            <a:r>
              <a:rPr lang="it-IT" b="1" dirty="0" err="1" smtClean="0">
                <a:solidFill>
                  <a:schemeClr val="tx2"/>
                </a:solidFill>
              </a:rPr>
              <a:t>local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citizenship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err="1" smtClean="0">
                <a:solidFill>
                  <a:schemeClr val="tx2"/>
                </a:solidFill>
              </a:rPr>
              <a:t>Make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links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with</a:t>
            </a:r>
            <a:r>
              <a:rPr lang="it-IT" b="1" dirty="0" smtClean="0">
                <a:solidFill>
                  <a:schemeClr val="tx2"/>
                </a:solidFill>
              </a:rPr>
              <a:t> partnership </a:t>
            </a:r>
            <a:r>
              <a:rPr lang="it-IT" b="1" dirty="0" err="1" smtClean="0">
                <a:solidFill>
                  <a:schemeClr val="tx2"/>
                </a:solidFill>
              </a:rPr>
              <a:t>schools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use</a:t>
            </a:r>
            <a:r>
              <a:rPr lang="it-IT" b="1" dirty="0" smtClean="0">
                <a:solidFill>
                  <a:schemeClr val="tx2"/>
                </a:solidFill>
              </a:rPr>
              <a:t> Internet </a:t>
            </a:r>
            <a:r>
              <a:rPr lang="it-IT" b="1" dirty="0" err="1" smtClean="0">
                <a:solidFill>
                  <a:schemeClr val="tx2"/>
                </a:solidFill>
              </a:rPr>
              <a:t>to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communicate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with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learners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around</a:t>
            </a:r>
            <a:r>
              <a:rPr lang="it-IT" b="1" dirty="0" smtClean="0">
                <a:solidFill>
                  <a:schemeClr val="tx2"/>
                </a:solidFill>
              </a:rPr>
              <a:t> the world </a:t>
            </a:r>
            <a:r>
              <a:rPr lang="it-IT" b="1" dirty="0" err="1" smtClean="0">
                <a:solidFill>
                  <a:schemeClr val="tx2"/>
                </a:solidFill>
              </a:rPr>
              <a:t>about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for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example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local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environmental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projects</a:t>
            </a:r>
            <a:endParaRPr lang="it-IT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BICS and CALP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340768"/>
            <a:ext cx="8784976" cy="452596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it-IT" b="1" u="sng" dirty="0" smtClean="0">
                <a:solidFill>
                  <a:srgbClr val="FF0000"/>
                </a:solidFill>
              </a:rPr>
              <a:t>BICS</a:t>
            </a:r>
            <a:r>
              <a:rPr lang="it-IT" b="1" dirty="0" smtClean="0">
                <a:solidFill>
                  <a:schemeClr val="tx2"/>
                </a:solidFill>
              </a:rPr>
              <a:t>: </a:t>
            </a:r>
            <a:r>
              <a:rPr lang="it-IT" b="1" dirty="0" err="1" smtClean="0">
                <a:solidFill>
                  <a:schemeClr val="tx2"/>
                </a:solidFill>
              </a:rPr>
              <a:t>Basic</a:t>
            </a:r>
            <a:r>
              <a:rPr lang="it-IT" b="1" dirty="0" smtClean="0">
                <a:solidFill>
                  <a:schemeClr val="tx2"/>
                </a:solidFill>
              </a:rPr>
              <a:t> Interpersonal </a:t>
            </a:r>
            <a:r>
              <a:rPr lang="it-IT" b="1" dirty="0" err="1" smtClean="0">
                <a:solidFill>
                  <a:schemeClr val="tx2"/>
                </a:solidFill>
              </a:rPr>
              <a:t>Communicative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Skills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err="1" smtClean="0">
                <a:solidFill>
                  <a:schemeClr val="tx2"/>
                </a:solidFill>
              </a:rPr>
              <a:t>Needed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for</a:t>
            </a:r>
            <a:r>
              <a:rPr lang="it-IT" b="1" dirty="0" smtClean="0">
                <a:solidFill>
                  <a:schemeClr val="tx2"/>
                </a:solidFill>
              </a:rPr>
              <a:t> social, </a:t>
            </a:r>
            <a:r>
              <a:rPr lang="it-IT" b="1" dirty="0" err="1" smtClean="0">
                <a:solidFill>
                  <a:schemeClr val="tx2"/>
                </a:solidFill>
              </a:rPr>
              <a:t>conversational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situations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err="1" smtClean="0">
                <a:solidFill>
                  <a:schemeClr val="tx2"/>
                </a:solidFill>
              </a:rPr>
              <a:t>Activities</a:t>
            </a:r>
            <a:r>
              <a:rPr lang="it-IT" b="1" dirty="0" smtClean="0">
                <a:solidFill>
                  <a:schemeClr val="tx2"/>
                </a:solidFill>
              </a:rPr>
              <a:t> and </a:t>
            </a:r>
            <a:r>
              <a:rPr lang="it-IT" b="1" dirty="0" err="1" smtClean="0">
                <a:solidFill>
                  <a:schemeClr val="tx2"/>
                </a:solidFill>
              </a:rPr>
              <a:t>tasks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of</a:t>
            </a:r>
            <a:r>
              <a:rPr lang="it-IT" b="1" dirty="0" smtClean="0">
                <a:solidFill>
                  <a:schemeClr val="tx2"/>
                </a:solidFill>
              </a:rPr>
              <a:t> BICS are </a:t>
            </a:r>
            <a:r>
              <a:rPr lang="it-IT" b="1" dirty="0" err="1" smtClean="0">
                <a:solidFill>
                  <a:schemeClr val="tx2"/>
                </a:solidFill>
              </a:rPr>
              <a:t>generally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less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cognitively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demanding</a:t>
            </a:r>
            <a:r>
              <a:rPr lang="it-IT" b="1" dirty="0" smtClean="0">
                <a:solidFill>
                  <a:schemeClr val="tx2"/>
                </a:solidFill>
              </a:rPr>
              <a:t>: e.g. </a:t>
            </a:r>
            <a:r>
              <a:rPr lang="it-IT" b="1" dirty="0" err="1" smtClean="0">
                <a:solidFill>
                  <a:schemeClr val="tx2"/>
                </a:solidFill>
              </a:rPr>
              <a:t>repeating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greetings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matching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cards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with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words</a:t>
            </a:r>
            <a:r>
              <a:rPr lang="it-IT" b="1" dirty="0" smtClean="0">
                <a:solidFill>
                  <a:schemeClr val="tx2"/>
                </a:solidFill>
              </a:rPr>
              <a:t> and </a:t>
            </a:r>
            <a:r>
              <a:rPr lang="it-IT" b="1" dirty="0" err="1" smtClean="0">
                <a:solidFill>
                  <a:schemeClr val="tx2"/>
                </a:solidFill>
              </a:rPr>
              <a:t>pictures</a:t>
            </a:r>
            <a:endParaRPr lang="it-IT" b="1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it-IT" b="1" u="sng" dirty="0" smtClean="0">
                <a:solidFill>
                  <a:srgbClr val="FF0000"/>
                </a:solidFill>
              </a:rPr>
              <a:t>CALP</a:t>
            </a:r>
            <a:r>
              <a:rPr lang="it-IT" b="1" dirty="0" smtClean="0">
                <a:solidFill>
                  <a:schemeClr val="tx2"/>
                </a:solidFill>
              </a:rPr>
              <a:t>: Cognitive </a:t>
            </a:r>
            <a:r>
              <a:rPr lang="it-IT" b="1" dirty="0" err="1" smtClean="0">
                <a:solidFill>
                  <a:schemeClr val="tx2"/>
                </a:solidFill>
              </a:rPr>
              <a:t>Academic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Language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Proficiency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err="1" smtClean="0">
                <a:solidFill>
                  <a:schemeClr val="tx2"/>
                </a:solidFill>
              </a:rPr>
              <a:t>Researchers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say</a:t>
            </a:r>
            <a:r>
              <a:rPr lang="it-IT" b="1" dirty="0" smtClean="0">
                <a:solidFill>
                  <a:schemeClr val="tx2"/>
                </a:solidFill>
              </a:rPr>
              <a:t>: at </a:t>
            </a:r>
            <a:r>
              <a:rPr lang="it-IT" b="1" dirty="0" err="1" smtClean="0">
                <a:solidFill>
                  <a:schemeClr val="tx2"/>
                </a:solidFill>
              </a:rPr>
              <a:t>least</a:t>
            </a:r>
            <a:r>
              <a:rPr lang="it-IT" b="1" dirty="0" smtClean="0">
                <a:solidFill>
                  <a:schemeClr val="tx2"/>
                </a:solidFill>
              </a:rPr>
              <a:t> 5 </a:t>
            </a:r>
            <a:r>
              <a:rPr lang="it-IT" b="1" dirty="0" err="1" smtClean="0">
                <a:solidFill>
                  <a:schemeClr val="tx2"/>
                </a:solidFill>
              </a:rPr>
              <a:t>years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to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achieve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it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err="1" smtClean="0">
                <a:solidFill>
                  <a:schemeClr val="tx2"/>
                </a:solidFill>
              </a:rPr>
              <a:t>Language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is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abstract</a:t>
            </a:r>
            <a:r>
              <a:rPr lang="it-IT" b="1" dirty="0" smtClean="0">
                <a:solidFill>
                  <a:schemeClr val="tx2"/>
                </a:solidFill>
              </a:rPr>
              <a:t> and </a:t>
            </a:r>
            <a:r>
              <a:rPr lang="it-IT" b="1" dirty="0" err="1" smtClean="0">
                <a:solidFill>
                  <a:schemeClr val="tx2"/>
                </a:solidFill>
              </a:rPr>
              <a:t>formal</a:t>
            </a:r>
            <a:r>
              <a:rPr lang="it-IT" b="1" dirty="0" smtClean="0">
                <a:solidFill>
                  <a:schemeClr val="tx2"/>
                </a:solidFill>
              </a:rPr>
              <a:t>, so more </a:t>
            </a:r>
            <a:r>
              <a:rPr lang="it-IT" b="1" dirty="0" err="1" smtClean="0">
                <a:solidFill>
                  <a:schemeClr val="tx2"/>
                </a:solidFill>
              </a:rPr>
              <a:t>cognitively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demanding</a:t>
            </a:r>
            <a:endParaRPr lang="it-IT" b="1" dirty="0" smtClean="0">
              <a:solidFill>
                <a:schemeClr val="tx2"/>
              </a:solidFill>
            </a:endParaRPr>
          </a:p>
          <a:p>
            <a:r>
              <a:rPr lang="it-IT" b="1" dirty="0" err="1" smtClean="0">
                <a:solidFill>
                  <a:schemeClr val="tx2"/>
                </a:solidFill>
              </a:rPr>
              <a:t>Teachers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need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to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provide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support</a:t>
            </a:r>
            <a:r>
              <a:rPr lang="it-IT" b="1" dirty="0" smtClean="0">
                <a:solidFill>
                  <a:schemeClr val="tx2"/>
                </a:solidFill>
              </a:rPr>
              <a:t> (</a:t>
            </a:r>
            <a:r>
              <a:rPr lang="it-IT" b="1" dirty="0" err="1" smtClean="0">
                <a:solidFill>
                  <a:schemeClr val="tx2"/>
                </a:solidFill>
              </a:rPr>
              <a:t>scaffolding</a:t>
            </a:r>
            <a:r>
              <a:rPr lang="it-IT" b="1" dirty="0" smtClean="0">
                <a:solidFill>
                  <a:schemeClr val="tx2"/>
                </a:solidFill>
              </a:rPr>
              <a:t>)</a:t>
            </a:r>
          </a:p>
          <a:p>
            <a:r>
              <a:rPr lang="it-IT" b="1" dirty="0" err="1" smtClean="0">
                <a:solidFill>
                  <a:schemeClr val="tx2"/>
                </a:solidFill>
              </a:rPr>
              <a:t>Examples</a:t>
            </a:r>
            <a:r>
              <a:rPr lang="it-IT" b="1" dirty="0" smtClean="0">
                <a:solidFill>
                  <a:schemeClr val="tx2"/>
                </a:solidFill>
              </a:rPr>
              <a:t>: </a:t>
            </a:r>
            <a:r>
              <a:rPr lang="it-IT" b="1" dirty="0" err="1" smtClean="0">
                <a:solidFill>
                  <a:schemeClr val="tx2"/>
                </a:solidFill>
              </a:rPr>
              <a:t>justifying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opinions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making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hypotheses</a:t>
            </a:r>
            <a:r>
              <a:rPr lang="it-IT" b="1" dirty="0" smtClean="0">
                <a:solidFill>
                  <a:schemeClr val="tx2"/>
                </a:solidFill>
              </a:rPr>
              <a:t>, </a:t>
            </a:r>
            <a:r>
              <a:rPr lang="it-IT" b="1" dirty="0" err="1" smtClean="0">
                <a:solidFill>
                  <a:schemeClr val="tx2"/>
                </a:solidFill>
              </a:rPr>
              <a:t>interpreting</a:t>
            </a: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 err="1" smtClean="0">
                <a:solidFill>
                  <a:schemeClr val="tx2"/>
                </a:solidFill>
              </a:rPr>
              <a:t>evidence</a:t>
            </a:r>
            <a:endParaRPr lang="it-IT" b="1" dirty="0">
              <a:solidFill>
                <a:schemeClr val="tx2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67544" y="6093296"/>
            <a:ext cx="2597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2"/>
                </a:solidFill>
              </a:rPr>
              <a:t>(</a:t>
            </a:r>
            <a:r>
              <a:rPr lang="it-IT" sz="1400" b="1" dirty="0" err="1" smtClean="0">
                <a:solidFill>
                  <a:schemeClr val="tx2"/>
                </a:solidFill>
              </a:rPr>
              <a:t>hand-out</a:t>
            </a:r>
            <a:r>
              <a:rPr lang="it-IT" sz="1400" b="1" dirty="0" smtClean="0">
                <a:solidFill>
                  <a:schemeClr val="tx2"/>
                </a:solidFill>
              </a:rPr>
              <a:t> </a:t>
            </a:r>
            <a:r>
              <a:rPr lang="it-IT" sz="1400" b="1" dirty="0" err="1" smtClean="0">
                <a:solidFill>
                  <a:schemeClr val="tx2"/>
                </a:solidFill>
              </a:rPr>
              <a:t>activity</a:t>
            </a:r>
            <a:r>
              <a:rPr lang="it-IT" sz="1400" b="1" dirty="0" smtClean="0">
                <a:solidFill>
                  <a:schemeClr val="tx2"/>
                </a:solidFill>
              </a:rPr>
              <a:t> 1)</a:t>
            </a:r>
            <a:endParaRPr lang="it-IT" sz="1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743</Words>
  <Application>Microsoft Office PowerPoint</Application>
  <PresentationFormat>Presentazione su schermo (4:3)</PresentationFormat>
  <Paragraphs>108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5" baseType="lpstr">
      <vt:lpstr>Tema di Office</vt:lpstr>
      <vt:lpstr>AIMS OF CLIL</vt:lpstr>
      <vt:lpstr>BASIC PRINCIPLES OF CLIL</vt:lpstr>
      <vt:lpstr>CLIL &amp; “THE 4 Cs”</vt:lpstr>
      <vt:lpstr>CLIL &amp; “THE 4 Cs”</vt:lpstr>
      <vt:lpstr>CONTENT</vt:lpstr>
      <vt:lpstr>Communication</vt:lpstr>
      <vt:lpstr>COGNITION</vt:lpstr>
      <vt:lpstr>CULTURE</vt:lpstr>
      <vt:lpstr>BICS and CALP</vt:lpstr>
      <vt:lpstr>Discussion. Think about these questions.</vt:lpstr>
      <vt:lpstr>A CLIL TEACHER …</vt:lpstr>
      <vt:lpstr>Diapositiva 12</vt:lpstr>
      <vt:lpstr>Diapositiva 13</vt:lpstr>
      <vt:lpstr>Diapositiva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CLIL &amp; “THE 4 Cs”</dc:title>
  <dc:creator>Admin</dc:creator>
  <cp:lastModifiedBy>Prof.Petrosino</cp:lastModifiedBy>
  <cp:revision>21</cp:revision>
  <dcterms:created xsi:type="dcterms:W3CDTF">2014-10-08T07:42:20Z</dcterms:created>
  <dcterms:modified xsi:type="dcterms:W3CDTF">2014-11-11T08:49:45Z</dcterms:modified>
</cp:coreProperties>
</file>